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yne Extra Bold"/>
      <p:regular r:id="rId15"/>
    </p:embeddedFont>
    <p:embeddedFont>
      <p:font typeface="Syne"/>
      <p:regular r:id="rId16"/>
    </p:embeddedFont>
    <p:embeddedFont>
      <p:font typeface="Syne"/>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slideLayout" Target="../slideLayouts/slideLayout9.xml"/><Relationship Id="rId1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53133"/>
            <a:ext cx="7556421" cy="2842736"/>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Syne Extra Bold" pitchFamily="34" charset="0"/>
                <a:ea typeface="Syne Extra Bold" pitchFamily="34" charset="-122"/>
                <a:cs typeface="Syne Extra Bold" pitchFamily="34" charset="-120"/>
              </a:rPr>
              <a:t>📄</a:t>
            </a:r>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 Car Price Prediction Using Multiple Linear Regression</a:t>
            </a:r>
            <a:endParaRPr lang="en-US" sz="4450" dirty="0"/>
          </a:p>
        </p:txBody>
      </p:sp>
      <p:sp>
        <p:nvSpPr>
          <p:cNvPr id="4" name="Text 1"/>
          <p:cNvSpPr/>
          <p:nvPr/>
        </p:nvSpPr>
        <p:spPr>
          <a:xfrm>
            <a:off x="793790" y="4436031"/>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This project aims to build a Multiple Linear Regression (MLR) model to predict car prices based on various numerical and categorical features. The dataset used is sourced from Kaggle and contains information such as car year, engine size, mileage, brand, fuel type, transmission, and ownership details. Objective: To analyze the dataset, perform exploratory data analysis (EDA), and develop a regression model that accurately predicts car prices using multiple independent variables.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78393"/>
            <a:ext cx="9047798"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Dataset Description</a:t>
            </a:r>
            <a:endParaRPr lang="en-US" sz="4450" dirty="0"/>
          </a:p>
        </p:txBody>
      </p:sp>
      <p:sp>
        <p:nvSpPr>
          <p:cNvPr id="3" name="Text 1"/>
          <p:cNvSpPr/>
          <p:nvPr/>
        </p:nvSpPr>
        <p:spPr>
          <a:xfrm>
            <a:off x="793790" y="354080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Dataset Path: /kaggle/input/car-prepiction/car_price_dataset.csv</a:t>
            </a:r>
            <a:endParaRPr lang="en-US" sz="1750" dirty="0"/>
          </a:p>
        </p:txBody>
      </p:sp>
      <p:sp>
        <p:nvSpPr>
          <p:cNvPr id="4" name="Text 2"/>
          <p:cNvSpPr/>
          <p:nvPr/>
        </p:nvSpPr>
        <p:spPr>
          <a:xfrm>
            <a:off x="793790" y="4385667"/>
            <a:ext cx="3526869"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Target Variable:</a:t>
            </a:r>
            <a:endParaRPr lang="en-US" sz="2200" dirty="0"/>
          </a:p>
        </p:txBody>
      </p:sp>
      <p:sp>
        <p:nvSpPr>
          <p:cNvPr id="5" name="Text 3"/>
          <p:cNvSpPr/>
          <p:nvPr/>
        </p:nvSpPr>
        <p:spPr>
          <a:xfrm>
            <a:off x="793790" y="496681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A9F00F"/>
                </a:solidFill>
                <a:latin typeface="Syne" pitchFamily="34" charset="0"/>
                <a:ea typeface="Syne" pitchFamily="34" charset="-122"/>
                <a:cs typeface="Syne" pitchFamily="34" charset="-120"/>
              </a:rPr>
              <a:t>Price</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 Selling price of the car</a:t>
            </a:r>
            <a:endParaRPr lang="en-US" sz="1750" dirty="0"/>
          </a:p>
        </p:txBody>
      </p:sp>
      <p:sp>
        <p:nvSpPr>
          <p:cNvPr id="6" name="Text 4"/>
          <p:cNvSpPr/>
          <p:nvPr/>
        </p:nvSpPr>
        <p:spPr>
          <a:xfrm>
            <a:off x="7599521" y="4385667"/>
            <a:ext cx="5198150"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Independent Variables:</a:t>
            </a:r>
            <a:endParaRPr lang="en-US" sz="2200" dirty="0"/>
          </a:p>
        </p:txBody>
      </p:sp>
      <p:sp>
        <p:nvSpPr>
          <p:cNvPr id="7" name="Text 5"/>
          <p:cNvSpPr/>
          <p:nvPr/>
        </p:nvSpPr>
        <p:spPr>
          <a:xfrm>
            <a:off x="7599521" y="496681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A9F00F"/>
                </a:solidFill>
                <a:latin typeface="Syne" pitchFamily="34" charset="0"/>
                <a:ea typeface="Syne" pitchFamily="34" charset="-122"/>
                <a:cs typeface="Syne" pitchFamily="34" charset="-120"/>
              </a:rPr>
              <a:t>Numeric:</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Year, Engine_Size, Mileage, Doors, Owner_Count</a:t>
            </a:r>
            <a:endParaRPr lang="en-US" sz="1750" dirty="0"/>
          </a:p>
        </p:txBody>
      </p:sp>
      <p:sp>
        <p:nvSpPr>
          <p:cNvPr id="8" name="Text 6"/>
          <p:cNvSpPr/>
          <p:nvPr/>
        </p:nvSpPr>
        <p:spPr>
          <a:xfrm>
            <a:off x="7599521" y="540900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A9F00F"/>
                </a:solidFill>
                <a:latin typeface="Syne" pitchFamily="34" charset="0"/>
                <a:ea typeface="Syne" pitchFamily="34" charset="-122"/>
                <a:cs typeface="Syne" pitchFamily="34" charset="-120"/>
              </a:rPr>
              <a:t>Categorical:</a:t>
            </a:r>
            <a:pPr algn="l" indent="0" marL="0">
              <a:lnSpc>
                <a:spcPts val="2850"/>
              </a:lnSpc>
              <a:buNone/>
            </a:pPr>
            <a:r>
              <a:rPr lang="en-US" sz="1750" dirty="0">
                <a:solidFill>
                  <a:srgbClr val="D7E5D8"/>
                </a:solidFill>
                <a:latin typeface="Syne" pitchFamily="34" charset="0"/>
                <a:ea typeface="Syne" pitchFamily="34" charset="-122"/>
                <a:cs typeface="Syne" pitchFamily="34" charset="-120"/>
              </a:rPr>
              <a:t> Brand, Model, Fuel_Type, Transmission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65215"/>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Exploratory Data Analysis (EDA)</a:t>
            </a:r>
            <a:endParaRPr lang="en-US" sz="4450" dirty="0"/>
          </a:p>
        </p:txBody>
      </p:sp>
      <p:sp>
        <p:nvSpPr>
          <p:cNvPr id="3" name="Text 1"/>
          <p:cNvSpPr/>
          <p:nvPr/>
        </p:nvSpPr>
        <p:spPr>
          <a:xfrm>
            <a:off x="793790" y="263640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EDA was performed to understand data distribution and relationships:</a:t>
            </a:r>
            <a:endParaRPr lang="en-US" sz="1750" dirty="0"/>
          </a:p>
        </p:txBody>
      </p:sp>
      <p:sp>
        <p:nvSpPr>
          <p:cNvPr id="4" name="Shape 2"/>
          <p:cNvSpPr/>
          <p:nvPr/>
        </p:nvSpPr>
        <p:spPr>
          <a:xfrm>
            <a:off x="793790" y="3254454"/>
            <a:ext cx="6407944" cy="2252305"/>
          </a:xfrm>
          <a:prstGeom prst="roundRect">
            <a:avLst>
              <a:gd name="adj" fmla="val 6496"/>
            </a:avLst>
          </a:prstGeom>
          <a:solidFill>
            <a:srgbClr val="152025">
              <a:alpha val="95000"/>
            </a:srgbClr>
          </a:solidFill>
          <a:ln w="30480">
            <a:solidFill>
              <a:srgbClr val="6D9121"/>
            </a:solidFill>
            <a:prstDash val="solid"/>
          </a:ln>
        </p:spPr>
      </p:sp>
      <p:sp>
        <p:nvSpPr>
          <p:cNvPr id="5" name="Shape 3"/>
          <p:cNvSpPr/>
          <p:nvPr/>
        </p:nvSpPr>
        <p:spPr>
          <a:xfrm>
            <a:off x="763310" y="3254454"/>
            <a:ext cx="121920" cy="2252305"/>
          </a:xfrm>
          <a:prstGeom prst="roundRect">
            <a:avLst>
              <a:gd name="adj" fmla="val 78139"/>
            </a:avLst>
          </a:prstGeom>
          <a:solidFill>
            <a:srgbClr val="A9F00F"/>
          </a:solidFill>
          <a:ln/>
        </p:spPr>
      </p:sp>
      <p:sp>
        <p:nvSpPr>
          <p:cNvPr id="6" name="Text 4"/>
          <p:cNvSpPr/>
          <p:nvPr/>
        </p:nvSpPr>
        <p:spPr>
          <a:xfrm>
            <a:off x="1142524" y="3511748"/>
            <a:ext cx="4360307"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Univariate Analysis:</a:t>
            </a:r>
            <a:endParaRPr lang="en-US" sz="2200" dirty="0"/>
          </a:p>
        </p:txBody>
      </p:sp>
      <p:sp>
        <p:nvSpPr>
          <p:cNvPr id="7" name="Text 5"/>
          <p:cNvSpPr/>
          <p:nvPr/>
        </p:nvSpPr>
        <p:spPr>
          <a:xfrm>
            <a:off x="1142524" y="4002167"/>
            <a:ext cx="58019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Histograms and box plots identified distributions and outliers.</a:t>
            </a:r>
            <a:endParaRPr lang="en-US" sz="1750" dirty="0"/>
          </a:p>
        </p:txBody>
      </p:sp>
      <p:sp>
        <p:nvSpPr>
          <p:cNvPr id="8" name="Shape 6"/>
          <p:cNvSpPr/>
          <p:nvPr/>
        </p:nvSpPr>
        <p:spPr>
          <a:xfrm>
            <a:off x="7428548" y="3254454"/>
            <a:ext cx="6408063" cy="2252305"/>
          </a:xfrm>
          <a:prstGeom prst="roundRect">
            <a:avLst>
              <a:gd name="adj" fmla="val 6496"/>
            </a:avLst>
          </a:prstGeom>
          <a:solidFill>
            <a:srgbClr val="152025">
              <a:alpha val="95000"/>
            </a:srgbClr>
          </a:solidFill>
          <a:ln w="30480">
            <a:solidFill>
              <a:srgbClr val="6D9121"/>
            </a:solidFill>
            <a:prstDash val="solid"/>
          </a:ln>
        </p:spPr>
      </p:sp>
      <p:sp>
        <p:nvSpPr>
          <p:cNvPr id="9" name="Shape 7"/>
          <p:cNvSpPr/>
          <p:nvPr/>
        </p:nvSpPr>
        <p:spPr>
          <a:xfrm>
            <a:off x="7398067" y="3254454"/>
            <a:ext cx="121920" cy="2252305"/>
          </a:xfrm>
          <a:prstGeom prst="roundRect">
            <a:avLst>
              <a:gd name="adj" fmla="val 78139"/>
            </a:avLst>
          </a:prstGeom>
          <a:solidFill>
            <a:srgbClr val="A9F00F"/>
          </a:solidFill>
          <a:ln/>
        </p:spPr>
      </p:sp>
      <p:sp>
        <p:nvSpPr>
          <p:cNvPr id="10" name="Text 8"/>
          <p:cNvSpPr/>
          <p:nvPr/>
        </p:nvSpPr>
        <p:spPr>
          <a:xfrm>
            <a:off x="7777282" y="3511748"/>
            <a:ext cx="4035266"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Bivariate Analysis:</a:t>
            </a:r>
            <a:endParaRPr lang="en-US" sz="2200" dirty="0"/>
          </a:p>
        </p:txBody>
      </p:sp>
      <p:sp>
        <p:nvSpPr>
          <p:cNvPr id="11" name="Text 9"/>
          <p:cNvSpPr/>
          <p:nvPr/>
        </p:nvSpPr>
        <p:spPr>
          <a:xfrm>
            <a:off x="7777282" y="4002167"/>
            <a:ext cx="580203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Scatter plots showed strong relationships:</a:t>
            </a:r>
            <a:endParaRPr lang="en-US" sz="1750" dirty="0"/>
          </a:p>
        </p:txBody>
      </p:sp>
      <p:sp>
        <p:nvSpPr>
          <p:cNvPr id="12" name="Text 10"/>
          <p:cNvSpPr/>
          <p:nvPr/>
        </p:nvSpPr>
        <p:spPr>
          <a:xfrm>
            <a:off x="7777282" y="4444365"/>
            <a:ext cx="5802035"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A9F00F"/>
                </a:solidFill>
                <a:latin typeface="Syne" pitchFamily="34" charset="0"/>
                <a:ea typeface="Syne" pitchFamily="34" charset="-122"/>
                <a:cs typeface="Syne" pitchFamily="34" charset="-120"/>
              </a:rPr>
              <a:t>Year vs Price</a:t>
            </a:r>
            <a:pPr algn="l" lvl="1" indent="0" marL="0">
              <a:lnSpc>
                <a:spcPts val="2850"/>
              </a:lnSpc>
              <a:buNone/>
            </a:pPr>
            <a:r>
              <a:rPr lang="en-US" sz="1750" dirty="0">
                <a:solidFill>
                  <a:srgbClr val="D7E5D8"/>
                </a:solidFill>
                <a:latin typeface="Syne" pitchFamily="34" charset="0"/>
                <a:ea typeface="Syne" pitchFamily="34" charset="-122"/>
                <a:cs typeface="Syne" pitchFamily="34" charset="-120"/>
              </a:rPr>
              <a:t> → Strong positive correlation</a:t>
            </a:r>
            <a:endParaRPr lang="en-US" sz="1750" dirty="0"/>
          </a:p>
        </p:txBody>
      </p:sp>
      <p:sp>
        <p:nvSpPr>
          <p:cNvPr id="13" name="Text 11"/>
          <p:cNvSpPr/>
          <p:nvPr/>
        </p:nvSpPr>
        <p:spPr>
          <a:xfrm>
            <a:off x="7777282" y="4886563"/>
            <a:ext cx="5802035"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A9F00F"/>
                </a:solidFill>
                <a:latin typeface="Syne" pitchFamily="34" charset="0"/>
                <a:ea typeface="Syne" pitchFamily="34" charset="-122"/>
                <a:cs typeface="Syne" pitchFamily="34" charset="-120"/>
              </a:rPr>
              <a:t>Mileage vs Price</a:t>
            </a:r>
            <a:pPr algn="l" lvl="1" indent="0" marL="0">
              <a:lnSpc>
                <a:spcPts val="2850"/>
              </a:lnSpc>
              <a:buNone/>
            </a:pPr>
            <a:r>
              <a:rPr lang="en-US" sz="1750" dirty="0">
                <a:solidFill>
                  <a:srgbClr val="D7E5D8"/>
                </a:solidFill>
                <a:latin typeface="Syne" pitchFamily="34" charset="0"/>
                <a:ea typeface="Syne" pitchFamily="34" charset="-122"/>
                <a:cs typeface="Syne" pitchFamily="34" charset="-120"/>
              </a:rPr>
              <a:t> → Strong negative correlation</a:t>
            </a:r>
            <a:endParaRPr lang="en-US" sz="1750" dirty="0"/>
          </a:p>
        </p:txBody>
      </p:sp>
      <p:sp>
        <p:nvSpPr>
          <p:cNvPr id="14" name="Shape 12"/>
          <p:cNvSpPr/>
          <p:nvPr/>
        </p:nvSpPr>
        <p:spPr>
          <a:xfrm>
            <a:off x="793790" y="5733574"/>
            <a:ext cx="6407944" cy="1730812"/>
          </a:xfrm>
          <a:prstGeom prst="roundRect">
            <a:avLst>
              <a:gd name="adj" fmla="val 8453"/>
            </a:avLst>
          </a:prstGeom>
          <a:solidFill>
            <a:srgbClr val="152025">
              <a:alpha val="95000"/>
            </a:srgbClr>
          </a:solidFill>
          <a:ln w="30480">
            <a:solidFill>
              <a:srgbClr val="6D9121"/>
            </a:solidFill>
            <a:prstDash val="solid"/>
          </a:ln>
        </p:spPr>
      </p:sp>
      <p:sp>
        <p:nvSpPr>
          <p:cNvPr id="15" name="Shape 13"/>
          <p:cNvSpPr/>
          <p:nvPr/>
        </p:nvSpPr>
        <p:spPr>
          <a:xfrm>
            <a:off x="763310" y="5733574"/>
            <a:ext cx="121920" cy="1730812"/>
          </a:xfrm>
          <a:prstGeom prst="roundRect">
            <a:avLst>
              <a:gd name="adj" fmla="val 78139"/>
            </a:avLst>
          </a:prstGeom>
          <a:solidFill>
            <a:srgbClr val="A9F00F"/>
          </a:solidFill>
          <a:ln/>
        </p:spPr>
      </p:sp>
      <p:sp>
        <p:nvSpPr>
          <p:cNvPr id="16" name="Text 14"/>
          <p:cNvSpPr/>
          <p:nvPr/>
        </p:nvSpPr>
        <p:spPr>
          <a:xfrm>
            <a:off x="1142524" y="5990868"/>
            <a:ext cx="4552117"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Correlation Analysis:</a:t>
            </a:r>
            <a:endParaRPr lang="en-US" sz="2200" dirty="0"/>
          </a:p>
        </p:txBody>
      </p:sp>
      <p:sp>
        <p:nvSpPr>
          <p:cNvPr id="17" name="Text 15"/>
          <p:cNvSpPr/>
          <p:nvPr/>
        </p:nvSpPr>
        <p:spPr>
          <a:xfrm>
            <a:off x="1142524" y="6481286"/>
            <a:ext cx="58019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A heatmap confirmed that Year and Mileage are the most influential predictors.</a:t>
            </a:r>
            <a:endParaRPr lang="en-US" sz="1750" dirty="0"/>
          </a:p>
        </p:txBody>
      </p:sp>
      <p:sp>
        <p:nvSpPr>
          <p:cNvPr id="18" name="Shape 16"/>
          <p:cNvSpPr/>
          <p:nvPr/>
        </p:nvSpPr>
        <p:spPr>
          <a:xfrm>
            <a:off x="7428548" y="5733574"/>
            <a:ext cx="6408063" cy="1730812"/>
          </a:xfrm>
          <a:prstGeom prst="roundRect">
            <a:avLst>
              <a:gd name="adj" fmla="val 8453"/>
            </a:avLst>
          </a:prstGeom>
          <a:solidFill>
            <a:srgbClr val="152025">
              <a:alpha val="95000"/>
            </a:srgbClr>
          </a:solidFill>
          <a:ln w="30480">
            <a:solidFill>
              <a:srgbClr val="6D9121"/>
            </a:solidFill>
            <a:prstDash val="solid"/>
          </a:ln>
        </p:spPr>
      </p:sp>
      <p:sp>
        <p:nvSpPr>
          <p:cNvPr id="19" name="Shape 17"/>
          <p:cNvSpPr/>
          <p:nvPr/>
        </p:nvSpPr>
        <p:spPr>
          <a:xfrm>
            <a:off x="7398067" y="5733574"/>
            <a:ext cx="121920" cy="1730812"/>
          </a:xfrm>
          <a:prstGeom prst="roundRect">
            <a:avLst>
              <a:gd name="adj" fmla="val 78139"/>
            </a:avLst>
          </a:prstGeom>
          <a:solidFill>
            <a:srgbClr val="A9F00F"/>
          </a:solidFill>
          <a:ln/>
        </p:spPr>
      </p:sp>
      <p:sp>
        <p:nvSpPr>
          <p:cNvPr id="20" name="Text 18"/>
          <p:cNvSpPr/>
          <p:nvPr/>
        </p:nvSpPr>
        <p:spPr>
          <a:xfrm>
            <a:off x="7777282" y="5990868"/>
            <a:ext cx="3383518"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Missing Values:</a:t>
            </a:r>
            <a:endParaRPr lang="en-US" sz="2200" dirty="0"/>
          </a:p>
        </p:txBody>
      </p:sp>
      <p:sp>
        <p:nvSpPr>
          <p:cNvPr id="21" name="Text 19"/>
          <p:cNvSpPr/>
          <p:nvPr/>
        </p:nvSpPr>
        <p:spPr>
          <a:xfrm>
            <a:off x="7777282" y="6481286"/>
            <a:ext cx="580203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Dataset was checked and handled appropriately.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09681"/>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Data Preprocessing</a:t>
            </a:r>
            <a:endParaRPr lang="en-US" sz="4450" dirty="0"/>
          </a:p>
        </p:txBody>
      </p:sp>
      <p:sp>
        <p:nvSpPr>
          <p:cNvPr id="4" name="Text 1"/>
          <p:cNvSpPr/>
          <p:nvPr/>
        </p:nvSpPr>
        <p:spPr>
          <a:xfrm>
            <a:off x="6280190" y="3967401"/>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Categorical variables were converted to numerical form using One-Hot Encoding.</a:t>
            </a:r>
            <a:endParaRPr lang="en-US" sz="1750" dirty="0"/>
          </a:p>
        </p:txBody>
      </p:sp>
      <p:sp>
        <p:nvSpPr>
          <p:cNvPr id="5" name="Text 2"/>
          <p:cNvSpPr/>
          <p:nvPr/>
        </p:nvSpPr>
        <p:spPr>
          <a:xfrm>
            <a:off x="6280190" y="4772501"/>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The dataset was split into:</a:t>
            </a:r>
            <a:endParaRPr lang="en-US" sz="1750" dirty="0"/>
          </a:p>
        </p:txBody>
      </p:sp>
      <p:sp>
        <p:nvSpPr>
          <p:cNvPr id="6" name="Text 3"/>
          <p:cNvSpPr/>
          <p:nvPr/>
        </p:nvSpPr>
        <p:spPr>
          <a:xfrm>
            <a:off x="6280190" y="5214699"/>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80% Training data</a:t>
            </a:r>
            <a:endParaRPr lang="en-US" sz="1750" dirty="0"/>
          </a:p>
        </p:txBody>
      </p:sp>
      <p:sp>
        <p:nvSpPr>
          <p:cNvPr id="7" name="Text 4"/>
          <p:cNvSpPr/>
          <p:nvPr/>
        </p:nvSpPr>
        <p:spPr>
          <a:xfrm>
            <a:off x="6280190" y="5656898"/>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20% Testing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83080"/>
            <a:ext cx="6604754"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Model Building</a:t>
            </a:r>
            <a:endParaRPr lang="en-US" sz="4450" dirty="0"/>
          </a:p>
        </p:txBody>
      </p:sp>
      <p:sp>
        <p:nvSpPr>
          <p:cNvPr id="3" name="Text 1"/>
          <p:cNvSpPr/>
          <p:nvPr/>
        </p:nvSpPr>
        <p:spPr>
          <a:xfrm>
            <a:off x="793790" y="294548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A Multiple Linear Regression model was trained using scikit-learn.</a:t>
            </a:r>
            <a:endParaRPr lang="en-US" sz="1750" dirty="0"/>
          </a:p>
        </p:txBody>
      </p:sp>
      <p:sp>
        <p:nvSpPr>
          <p:cNvPr id="4" name="Text 2"/>
          <p:cNvSpPr/>
          <p:nvPr/>
        </p:nvSpPr>
        <p:spPr>
          <a:xfrm>
            <a:off x="793790" y="3648551"/>
            <a:ext cx="3520678" cy="354330"/>
          </a:xfrm>
          <a:prstGeom prst="rect">
            <a:avLst/>
          </a:prstGeom>
          <a:noFill/>
          <a:ln/>
        </p:spPr>
        <p:txBody>
          <a:bodyPr wrap="none" lIns="0" tIns="0" rIns="0" bIns="0" rtlCol="0" anchor="t"/>
          <a:lstStyle/>
          <a:p>
            <a:pPr algn="l"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Model Formula:</a:t>
            </a:r>
            <a:endParaRPr lang="en-US" sz="2200" dirty="0"/>
          </a:p>
        </p:txBody>
      </p:sp>
      <p:sp>
        <p:nvSpPr>
          <p:cNvPr id="5" name="Text 3"/>
          <p:cNvSpPr/>
          <p:nvPr/>
        </p:nvSpPr>
        <p:spPr>
          <a:xfrm>
            <a:off x="793790" y="4343043"/>
            <a:ext cx="13042821" cy="393263"/>
          </a:xfrm>
          <a:prstGeom prst="rect">
            <a:avLst/>
          </a:prstGeom>
          <a:noFill/>
          <a:ln/>
        </p:spPr>
        <p:txBody>
          <a:bodyPr wrap="none" lIns="0" tIns="0" rIns="0" bIns="0" rtlCol="0" anchor="t"/>
          <a:lstStyle/>
          <a:p>
            <a:pPr algn="l" indent="0" marL="0">
              <a:lnSpc>
                <a:spcPts val="3200"/>
              </a:lnSpc>
              <a:buNone/>
            </a:pPr>
            <a:endParaRPr lang="en-US" sz="2000" dirty="0"/>
          </a:p>
        </p:txBody>
      </p:sp>
      <p:pic>
        <p:nvPicPr>
          <p:cNvPr id="6" name="Image 0" descr="preencoded.png">    </p:cNvPr>
          <p:cNvPicPr>
            <a:picLocks noChangeAspect="1"/>
          </p:cNvPicPr>
          <p:nvPr/>
        </p:nvPicPr>
        <p:blipFill>
          <a:blip r:embed="rId1"/>
          <a:stretch>
            <a:fillRect/>
          </a:stretch>
        </p:blipFill>
        <p:spPr>
          <a:xfrm>
            <a:off x="793790" y="4343043"/>
            <a:ext cx="13042821" cy="393263"/>
          </a:xfrm>
          <a:prstGeom prst="rect">
            <a:avLst/>
          </a:prstGeom>
        </p:spPr>
      </p:pic>
      <p:sp>
        <p:nvSpPr>
          <p:cNvPr id="7" name="Text 4"/>
          <p:cNvSpPr/>
          <p:nvPr/>
        </p:nvSpPr>
        <p:spPr>
          <a:xfrm>
            <a:off x="793790" y="502336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Where:</a:t>
            </a:r>
            <a:endParaRPr lang="en-US" sz="1750" dirty="0"/>
          </a:p>
        </p:txBody>
      </p:sp>
      <p:sp>
        <p:nvSpPr>
          <p:cNvPr id="8" name="Text 5"/>
          <p:cNvSpPr/>
          <p:nvPr/>
        </p:nvSpPr>
        <p:spPr>
          <a:xfrm>
            <a:off x="793790" y="564141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 b_0 ) is the intercept</a:t>
            </a:r>
            <a:endParaRPr lang="en-US" sz="1750" dirty="0"/>
          </a:p>
        </p:txBody>
      </p:sp>
      <p:sp>
        <p:nvSpPr>
          <p:cNvPr id="9" name="Text 6"/>
          <p:cNvSpPr/>
          <p:nvPr/>
        </p:nvSpPr>
        <p:spPr>
          <a:xfrm>
            <a:off x="793790" y="608361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7E5D8"/>
                </a:solidFill>
                <a:latin typeface="Syne" pitchFamily="34" charset="0"/>
                <a:ea typeface="Syne" pitchFamily="34" charset="-122"/>
                <a:cs typeface="Syne" pitchFamily="34" charset="-120"/>
              </a:rPr>
              <a:t>( b_1, b_2, b_3 ) are coefficients learned from data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2955" y="726758"/>
            <a:ext cx="7158395" cy="645438"/>
          </a:xfrm>
          <a:prstGeom prst="rect">
            <a:avLst/>
          </a:prstGeom>
          <a:noFill/>
          <a:ln/>
        </p:spPr>
        <p:txBody>
          <a:bodyPr wrap="none" lIns="0" tIns="0" rIns="0" bIns="0" rtlCol="0" anchor="t"/>
          <a:lstStyle/>
          <a:p>
            <a:pPr algn="l" indent="0" marL="0">
              <a:lnSpc>
                <a:spcPts val="5050"/>
              </a:lnSpc>
              <a:buNone/>
            </a:pPr>
            <a:r>
              <a:rPr lang="en-US" sz="4050" b="1" dirty="0">
                <a:solidFill>
                  <a:srgbClr val="F0F4F1"/>
                </a:solidFill>
                <a:latin typeface="Syne Extra Bold" pitchFamily="34" charset="0"/>
                <a:ea typeface="Syne Extra Bold" pitchFamily="34" charset="-122"/>
                <a:cs typeface="Syne Extra Bold" pitchFamily="34" charset="-120"/>
              </a:rPr>
              <a:t>Model Evaluation</a:t>
            </a:r>
            <a:endParaRPr lang="en-US" sz="4050" dirty="0"/>
          </a:p>
        </p:txBody>
      </p:sp>
      <p:sp>
        <p:nvSpPr>
          <p:cNvPr id="3" name="Text 1"/>
          <p:cNvSpPr/>
          <p:nvPr/>
        </p:nvSpPr>
        <p:spPr>
          <a:xfrm>
            <a:off x="782955" y="1785223"/>
            <a:ext cx="13064490" cy="330517"/>
          </a:xfrm>
          <a:prstGeom prst="rect">
            <a:avLst/>
          </a:prstGeom>
          <a:noFill/>
          <a:ln/>
        </p:spPr>
        <p:txBody>
          <a:bodyPr wrap="none" lIns="0" tIns="0" rIns="0" bIns="0" rtlCol="0" anchor="t"/>
          <a:lstStyle/>
          <a:p>
            <a:pPr algn="l" indent="0" marL="0">
              <a:lnSpc>
                <a:spcPts val="2600"/>
              </a:lnSpc>
              <a:buNone/>
            </a:pPr>
            <a:r>
              <a:rPr lang="en-US" sz="1600" dirty="0">
                <a:solidFill>
                  <a:srgbClr val="D7E5D8"/>
                </a:solidFill>
                <a:latin typeface="Syne" pitchFamily="34" charset="0"/>
                <a:ea typeface="Syne" pitchFamily="34" charset="-122"/>
                <a:cs typeface="Syne" pitchFamily="34" charset="-120"/>
              </a:rPr>
              <a:t>The model was evaluated using standard regression metrics:</a:t>
            </a:r>
            <a:endParaRPr lang="en-US" sz="1600" dirty="0"/>
          </a:p>
        </p:txBody>
      </p:sp>
      <p:sp>
        <p:nvSpPr>
          <p:cNvPr id="4" name="Shape 2"/>
          <p:cNvSpPr/>
          <p:nvPr/>
        </p:nvSpPr>
        <p:spPr>
          <a:xfrm>
            <a:off x="782955" y="2348032"/>
            <a:ext cx="6429018" cy="2031325"/>
          </a:xfrm>
          <a:prstGeom prst="roundRect">
            <a:avLst>
              <a:gd name="adj" fmla="val 4271"/>
            </a:avLst>
          </a:prstGeom>
          <a:solidFill>
            <a:srgbClr val="547808"/>
          </a:solidFill>
          <a:ln w="7620">
            <a:solidFill>
              <a:srgbClr val="6D9121"/>
            </a:solidFill>
            <a:prstDash val="solid"/>
          </a:ln>
        </p:spPr>
      </p:sp>
      <p:sp>
        <p:nvSpPr>
          <p:cNvPr id="5" name="Shape 3"/>
          <p:cNvSpPr/>
          <p:nvPr/>
        </p:nvSpPr>
        <p:spPr>
          <a:xfrm>
            <a:off x="997029" y="2562106"/>
            <a:ext cx="619601" cy="619601"/>
          </a:xfrm>
          <a:prstGeom prst="roundRect">
            <a:avLst>
              <a:gd name="adj" fmla="val 14756409"/>
            </a:avLst>
          </a:prstGeom>
          <a:solidFill>
            <a:srgbClr val="A9F00F"/>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7408" y="2732365"/>
            <a:ext cx="278844" cy="278844"/>
          </a:xfrm>
          <a:prstGeom prst="rect">
            <a:avLst/>
          </a:prstGeom>
        </p:spPr>
      </p:pic>
      <p:sp>
        <p:nvSpPr>
          <p:cNvPr id="7" name="Text 4"/>
          <p:cNvSpPr/>
          <p:nvPr/>
        </p:nvSpPr>
        <p:spPr>
          <a:xfrm>
            <a:off x="997029" y="3388162"/>
            <a:ext cx="5562719" cy="322778"/>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MAE (Mean Absolute Error):</a:t>
            </a:r>
            <a:endParaRPr lang="en-US" sz="2000" dirty="0"/>
          </a:p>
        </p:txBody>
      </p:sp>
      <p:sp>
        <p:nvSpPr>
          <p:cNvPr id="8" name="Text 5"/>
          <p:cNvSpPr/>
          <p:nvPr/>
        </p:nvSpPr>
        <p:spPr>
          <a:xfrm>
            <a:off x="997029" y="3834765"/>
            <a:ext cx="6000869" cy="330517"/>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Syne" pitchFamily="34" charset="0"/>
                <a:ea typeface="Syne" pitchFamily="34" charset="-122"/>
                <a:cs typeface="Syne" pitchFamily="34" charset="-120"/>
              </a:rPr>
              <a:t>Measures average absolute error</a:t>
            </a:r>
            <a:endParaRPr lang="en-US" sz="1600" dirty="0"/>
          </a:p>
        </p:txBody>
      </p:sp>
      <p:sp>
        <p:nvSpPr>
          <p:cNvPr id="9" name="Shape 6"/>
          <p:cNvSpPr/>
          <p:nvPr/>
        </p:nvSpPr>
        <p:spPr>
          <a:xfrm>
            <a:off x="7418427" y="2348032"/>
            <a:ext cx="6429018" cy="2031325"/>
          </a:xfrm>
          <a:prstGeom prst="roundRect">
            <a:avLst>
              <a:gd name="adj" fmla="val 4271"/>
            </a:avLst>
          </a:prstGeom>
          <a:solidFill>
            <a:srgbClr val="547808"/>
          </a:solidFill>
          <a:ln w="7620">
            <a:solidFill>
              <a:srgbClr val="6D9121"/>
            </a:solidFill>
            <a:prstDash val="solid"/>
          </a:ln>
        </p:spPr>
      </p:sp>
      <p:sp>
        <p:nvSpPr>
          <p:cNvPr id="10" name="Shape 7"/>
          <p:cNvSpPr/>
          <p:nvPr/>
        </p:nvSpPr>
        <p:spPr>
          <a:xfrm>
            <a:off x="7632502" y="2562106"/>
            <a:ext cx="619601" cy="619601"/>
          </a:xfrm>
          <a:prstGeom prst="roundRect">
            <a:avLst>
              <a:gd name="adj" fmla="val 14756409"/>
            </a:avLst>
          </a:prstGeom>
          <a:solidFill>
            <a:srgbClr val="A9F00F"/>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2880" y="2732365"/>
            <a:ext cx="278844" cy="278844"/>
          </a:xfrm>
          <a:prstGeom prst="rect">
            <a:avLst/>
          </a:prstGeom>
        </p:spPr>
      </p:pic>
      <p:sp>
        <p:nvSpPr>
          <p:cNvPr id="12" name="Text 8"/>
          <p:cNvSpPr/>
          <p:nvPr/>
        </p:nvSpPr>
        <p:spPr>
          <a:xfrm>
            <a:off x="7632502" y="3388162"/>
            <a:ext cx="5477470" cy="322778"/>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MSE (Mean Squared Error):</a:t>
            </a:r>
            <a:endParaRPr lang="en-US" sz="2000" dirty="0"/>
          </a:p>
        </p:txBody>
      </p:sp>
      <p:sp>
        <p:nvSpPr>
          <p:cNvPr id="13" name="Text 9"/>
          <p:cNvSpPr/>
          <p:nvPr/>
        </p:nvSpPr>
        <p:spPr>
          <a:xfrm>
            <a:off x="7632502" y="3834765"/>
            <a:ext cx="6000869" cy="330517"/>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Syne" pitchFamily="34" charset="0"/>
                <a:ea typeface="Syne" pitchFamily="34" charset="-122"/>
                <a:cs typeface="Syne" pitchFamily="34" charset="-120"/>
              </a:rPr>
              <a:t>Penalizes large errors</a:t>
            </a:r>
            <a:endParaRPr lang="en-US" sz="1600" dirty="0"/>
          </a:p>
        </p:txBody>
      </p:sp>
      <p:sp>
        <p:nvSpPr>
          <p:cNvPr id="14" name="Shape 10"/>
          <p:cNvSpPr/>
          <p:nvPr/>
        </p:nvSpPr>
        <p:spPr>
          <a:xfrm>
            <a:off x="782955" y="4585811"/>
            <a:ext cx="6429018" cy="2354104"/>
          </a:xfrm>
          <a:prstGeom prst="roundRect">
            <a:avLst>
              <a:gd name="adj" fmla="val 3685"/>
            </a:avLst>
          </a:prstGeom>
          <a:solidFill>
            <a:srgbClr val="547808"/>
          </a:solidFill>
          <a:ln w="7620">
            <a:solidFill>
              <a:srgbClr val="6D9121"/>
            </a:solidFill>
            <a:prstDash val="solid"/>
          </a:ln>
        </p:spPr>
      </p:sp>
      <p:sp>
        <p:nvSpPr>
          <p:cNvPr id="15" name="Shape 11"/>
          <p:cNvSpPr/>
          <p:nvPr/>
        </p:nvSpPr>
        <p:spPr>
          <a:xfrm>
            <a:off x="997029" y="4799886"/>
            <a:ext cx="619601" cy="619601"/>
          </a:xfrm>
          <a:prstGeom prst="roundRect">
            <a:avLst>
              <a:gd name="adj" fmla="val 14756409"/>
            </a:avLst>
          </a:prstGeom>
          <a:solidFill>
            <a:srgbClr val="A9F00F"/>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408" y="4970145"/>
            <a:ext cx="278844" cy="278844"/>
          </a:xfrm>
          <a:prstGeom prst="rect">
            <a:avLst/>
          </a:prstGeom>
        </p:spPr>
      </p:pic>
      <p:sp>
        <p:nvSpPr>
          <p:cNvPr id="17" name="Text 12"/>
          <p:cNvSpPr/>
          <p:nvPr/>
        </p:nvSpPr>
        <p:spPr>
          <a:xfrm>
            <a:off x="997029" y="5625941"/>
            <a:ext cx="6000869" cy="645557"/>
          </a:xfrm>
          <a:prstGeom prst="rect">
            <a:avLst/>
          </a:prstGeom>
          <a:noFill/>
          <a:ln/>
        </p:spPr>
        <p:txBody>
          <a:bodyPr wrap="square" lIns="0" tIns="0" rIns="0" bIns="0" rtlCol="0" anchor="t"/>
          <a:lstStyle/>
          <a:p>
            <a:pPr algn="l" indent="0" marL="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RMSE (Root Mean Squared Error):</a:t>
            </a:r>
            <a:endParaRPr lang="en-US" sz="2000" dirty="0"/>
          </a:p>
        </p:txBody>
      </p:sp>
      <p:sp>
        <p:nvSpPr>
          <p:cNvPr id="18" name="Text 13"/>
          <p:cNvSpPr/>
          <p:nvPr/>
        </p:nvSpPr>
        <p:spPr>
          <a:xfrm>
            <a:off x="997029" y="6395323"/>
            <a:ext cx="6000869" cy="330517"/>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Syne" pitchFamily="34" charset="0"/>
                <a:ea typeface="Syne" pitchFamily="34" charset="-122"/>
                <a:cs typeface="Syne" pitchFamily="34" charset="-120"/>
              </a:rPr>
              <a:t>Error in original price units</a:t>
            </a:r>
            <a:endParaRPr lang="en-US" sz="1600" dirty="0"/>
          </a:p>
        </p:txBody>
      </p:sp>
      <p:sp>
        <p:nvSpPr>
          <p:cNvPr id="19" name="Shape 14"/>
          <p:cNvSpPr/>
          <p:nvPr/>
        </p:nvSpPr>
        <p:spPr>
          <a:xfrm>
            <a:off x="7418427" y="4585811"/>
            <a:ext cx="6429018" cy="2354104"/>
          </a:xfrm>
          <a:prstGeom prst="roundRect">
            <a:avLst>
              <a:gd name="adj" fmla="val 3685"/>
            </a:avLst>
          </a:prstGeom>
          <a:solidFill>
            <a:srgbClr val="547808"/>
          </a:solidFill>
          <a:ln w="7620">
            <a:solidFill>
              <a:srgbClr val="6D9121"/>
            </a:solidFill>
            <a:prstDash val="solid"/>
          </a:ln>
        </p:spPr>
      </p:sp>
      <p:sp>
        <p:nvSpPr>
          <p:cNvPr id="20" name="Shape 15"/>
          <p:cNvSpPr/>
          <p:nvPr/>
        </p:nvSpPr>
        <p:spPr>
          <a:xfrm>
            <a:off x="7632502" y="4799886"/>
            <a:ext cx="619601" cy="619601"/>
          </a:xfrm>
          <a:prstGeom prst="roundRect">
            <a:avLst>
              <a:gd name="adj" fmla="val 14756409"/>
            </a:avLst>
          </a:prstGeom>
          <a:solidFill>
            <a:srgbClr val="A9F00F"/>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2880" y="4970145"/>
            <a:ext cx="278844" cy="278844"/>
          </a:xfrm>
          <a:prstGeom prst="rect">
            <a:avLst/>
          </a:prstGeom>
        </p:spPr>
      </p:pic>
      <p:sp>
        <p:nvSpPr>
          <p:cNvPr id="22" name="Text 16"/>
          <p:cNvSpPr/>
          <p:nvPr/>
        </p:nvSpPr>
        <p:spPr>
          <a:xfrm>
            <a:off x="7632502" y="5625941"/>
            <a:ext cx="2581870" cy="322778"/>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R² Score:</a:t>
            </a:r>
            <a:endParaRPr lang="en-US" sz="2000" dirty="0"/>
          </a:p>
        </p:txBody>
      </p:sp>
      <p:sp>
        <p:nvSpPr>
          <p:cNvPr id="23" name="Text 17"/>
          <p:cNvSpPr/>
          <p:nvPr/>
        </p:nvSpPr>
        <p:spPr>
          <a:xfrm>
            <a:off x="7632502" y="6072545"/>
            <a:ext cx="6000869" cy="330517"/>
          </a:xfrm>
          <a:prstGeom prst="rect">
            <a:avLst/>
          </a:prstGeom>
          <a:noFill/>
          <a:ln/>
        </p:spPr>
        <p:txBody>
          <a:bodyPr wrap="none" lIns="0" tIns="0" rIns="0" bIns="0" rtlCol="0" anchor="t"/>
          <a:lstStyle/>
          <a:p>
            <a:pPr algn="l" indent="0" marL="0">
              <a:lnSpc>
                <a:spcPts val="2600"/>
              </a:lnSpc>
              <a:buNone/>
            </a:pPr>
            <a:r>
              <a:rPr lang="en-US" sz="1600" dirty="0">
                <a:solidFill>
                  <a:srgbClr val="FFFFFF"/>
                </a:solidFill>
                <a:latin typeface="Syne" pitchFamily="34" charset="0"/>
                <a:ea typeface="Syne" pitchFamily="34" charset="-122"/>
                <a:cs typeface="Syne" pitchFamily="34" charset="-120"/>
              </a:rPr>
              <a:t>Explains variance in car prices</a:t>
            </a:r>
            <a:endParaRPr lang="en-US" sz="1600" dirty="0"/>
          </a:p>
        </p:txBody>
      </p:sp>
      <p:sp>
        <p:nvSpPr>
          <p:cNvPr id="24" name="Text 18"/>
          <p:cNvSpPr/>
          <p:nvPr/>
        </p:nvSpPr>
        <p:spPr>
          <a:xfrm>
            <a:off x="782955" y="7172206"/>
            <a:ext cx="13064490" cy="330517"/>
          </a:xfrm>
          <a:prstGeom prst="rect">
            <a:avLst/>
          </a:prstGeom>
          <a:noFill/>
          <a:ln/>
        </p:spPr>
        <p:txBody>
          <a:bodyPr wrap="none" lIns="0" tIns="0" rIns="0" bIns="0" rtlCol="0" anchor="t"/>
          <a:lstStyle/>
          <a:p>
            <a:pPr algn="l" indent="0" marL="0">
              <a:lnSpc>
                <a:spcPts val="2600"/>
              </a:lnSpc>
              <a:buNone/>
            </a:pPr>
            <a:r>
              <a:rPr lang="en-US" sz="1600" dirty="0">
                <a:solidFill>
                  <a:srgbClr val="D7E5D8"/>
                </a:solidFill>
                <a:latin typeface="Syne" pitchFamily="34" charset="0"/>
                <a:ea typeface="Syne" pitchFamily="34" charset="-122"/>
                <a:cs typeface="Syne" pitchFamily="34" charset="-120"/>
              </a:rPr>
              <a:t>Residual plots and Actual vs Predicted plots were used to validate model assumptions.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96541" y="716875"/>
            <a:ext cx="6989445" cy="634246"/>
          </a:xfrm>
          <a:prstGeom prst="rect">
            <a:avLst/>
          </a:prstGeom>
          <a:noFill/>
          <a:ln/>
        </p:spPr>
        <p:txBody>
          <a:bodyPr wrap="none" lIns="0" tIns="0" rIns="0" bIns="0" rtlCol="0" anchor="t"/>
          <a:lstStyle/>
          <a:p>
            <a:pPr algn="l" indent="0" marL="0">
              <a:lnSpc>
                <a:spcPts val="4950"/>
              </a:lnSpc>
              <a:buNone/>
            </a:pPr>
            <a:r>
              <a:rPr lang="en-US" sz="3950" b="1" dirty="0">
                <a:solidFill>
                  <a:srgbClr val="F0F4F1"/>
                </a:solidFill>
                <a:latin typeface="Syne Extra Bold" pitchFamily="34" charset="0"/>
                <a:ea typeface="Syne Extra Bold" pitchFamily="34" charset="-122"/>
                <a:cs typeface="Syne Extra Bold" pitchFamily="34" charset="-120"/>
              </a:rPr>
              <a:t>Results &amp; Insights</a:t>
            </a:r>
            <a:endParaRPr lang="en-US" sz="3950" dirty="0"/>
          </a:p>
        </p:txBody>
      </p:sp>
      <p:sp>
        <p:nvSpPr>
          <p:cNvPr id="3" name="Shape 1"/>
          <p:cNvSpPr/>
          <p:nvPr/>
        </p:nvSpPr>
        <p:spPr>
          <a:xfrm>
            <a:off x="896541" y="1757005"/>
            <a:ext cx="456605" cy="456605"/>
          </a:xfrm>
          <a:prstGeom prst="roundRect">
            <a:avLst>
              <a:gd name="adj" fmla="val 18669"/>
            </a:avLst>
          </a:prstGeom>
          <a:solidFill>
            <a:srgbClr val="547808"/>
          </a:solidFill>
          <a:ln w="7620">
            <a:solidFill>
              <a:srgbClr val="6D9121"/>
            </a:solidFill>
            <a:prstDash val="solid"/>
          </a:ln>
        </p:spPr>
      </p:sp>
      <p:sp>
        <p:nvSpPr>
          <p:cNvPr id="4" name="Text 2"/>
          <p:cNvSpPr/>
          <p:nvPr/>
        </p:nvSpPr>
        <p:spPr>
          <a:xfrm>
            <a:off x="1556028" y="1826657"/>
            <a:ext cx="5632252" cy="634127"/>
          </a:xfrm>
          <a:prstGeom prst="rect">
            <a:avLst/>
          </a:prstGeom>
          <a:noFill/>
          <a:ln/>
        </p:spPr>
        <p:txBody>
          <a:bodyPr wrap="square" lIns="0" tIns="0" rIns="0" bIns="0" rtlCol="0" anchor="t"/>
          <a:lstStyle/>
          <a:p>
            <a:pPr algn="l" indent="0" marL="0">
              <a:lnSpc>
                <a:spcPts val="2450"/>
              </a:lnSpc>
              <a:buNone/>
            </a:pPr>
            <a:r>
              <a:rPr lang="en-US" sz="1950" b="1" dirty="0">
                <a:solidFill>
                  <a:srgbClr val="D7E5D8"/>
                </a:solidFill>
                <a:latin typeface="Syne Extra Bold" pitchFamily="34" charset="0"/>
                <a:ea typeface="Syne Extra Bold" pitchFamily="34" charset="-122"/>
                <a:cs typeface="Syne Extra Bold" pitchFamily="34" charset="-120"/>
              </a:rPr>
              <a:t>Newer cars generally have higher prices.</a:t>
            </a:r>
            <a:endParaRPr lang="en-US" sz="1950" dirty="0"/>
          </a:p>
        </p:txBody>
      </p:sp>
      <p:sp>
        <p:nvSpPr>
          <p:cNvPr id="5" name="Shape 3"/>
          <p:cNvSpPr/>
          <p:nvPr/>
        </p:nvSpPr>
        <p:spPr>
          <a:xfrm>
            <a:off x="7441883" y="1757005"/>
            <a:ext cx="456605" cy="456605"/>
          </a:xfrm>
          <a:prstGeom prst="roundRect">
            <a:avLst>
              <a:gd name="adj" fmla="val 18669"/>
            </a:avLst>
          </a:prstGeom>
          <a:solidFill>
            <a:srgbClr val="547808"/>
          </a:solidFill>
          <a:ln w="7620">
            <a:solidFill>
              <a:srgbClr val="6D9121"/>
            </a:solidFill>
            <a:prstDash val="solid"/>
          </a:ln>
        </p:spPr>
      </p:sp>
      <p:sp>
        <p:nvSpPr>
          <p:cNvPr id="6" name="Text 4"/>
          <p:cNvSpPr/>
          <p:nvPr/>
        </p:nvSpPr>
        <p:spPr>
          <a:xfrm>
            <a:off x="8101370" y="1826657"/>
            <a:ext cx="5632371" cy="634127"/>
          </a:xfrm>
          <a:prstGeom prst="rect">
            <a:avLst/>
          </a:prstGeom>
          <a:noFill/>
          <a:ln/>
        </p:spPr>
        <p:txBody>
          <a:bodyPr wrap="square" lIns="0" tIns="0" rIns="0" bIns="0" rtlCol="0" anchor="t"/>
          <a:lstStyle/>
          <a:p>
            <a:pPr algn="l" indent="0" marL="0">
              <a:lnSpc>
                <a:spcPts val="2450"/>
              </a:lnSpc>
              <a:buNone/>
            </a:pPr>
            <a:r>
              <a:rPr lang="en-US" sz="1950" b="1" dirty="0">
                <a:solidFill>
                  <a:srgbClr val="D7E5D8"/>
                </a:solidFill>
                <a:latin typeface="Syne Extra Bold" pitchFamily="34" charset="0"/>
                <a:ea typeface="Syne Extra Bold" pitchFamily="34" charset="-122"/>
                <a:cs typeface="Syne Extra Bold" pitchFamily="34" charset="-120"/>
              </a:rPr>
              <a:t>Higher mileage significantly reduces car price.</a:t>
            </a:r>
            <a:endParaRPr lang="en-US" sz="1950" dirty="0"/>
          </a:p>
        </p:txBody>
      </p:sp>
      <p:sp>
        <p:nvSpPr>
          <p:cNvPr id="7" name="Shape 5"/>
          <p:cNvSpPr/>
          <p:nvPr/>
        </p:nvSpPr>
        <p:spPr>
          <a:xfrm>
            <a:off x="896541" y="2866668"/>
            <a:ext cx="456605" cy="456605"/>
          </a:xfrm>
          <a:prstGeom prst="roundRect">
            <a:avLst>
              <a:gd name="adj" fmla="val 18669"/>
            </a:avLst>
          </a:prstGeom>
          <a:solidFill>
            <a:srgbClr val="547808"/>
          </a:solidFill>
          <a:ln w="7620">
            <a:solidFill>
              <a:srgbClr val="6D9121"/>
            </a:solidFill>
            <a:prstDash val="solid"/>
          </a:ln>
        </p:spPr>
      </p:sp>
      <p:sp>
        <p:nvSpPr>
          <p:cNvPr id="8" name="Text 6"/>
          <p:cNvSpPr/>
          <p:nvPr/>
        </p:nvSpPr>
        <p:spPr>
          <a:xfrm>
            <a:off x="1556028" y="2936319"/>
            <a:ext cx="5632252" cy="951190"/>
          </a:xfrm>
          <a:prstGeom prst="rect">
            <a:avLst/>
          </a:prstGeom>
          <a:noFill/>
          <a:ln/>
        </p:spPr>
        <p:txBody>
          <a:bodyPr wrap="square" lIns="0" tIns="0" rIns="0" bIns="0" rtlCol="0" anchor="t"/>
          <a:lstStyle/>
          <a:p>
            <a:pPr algn="l" indent="0" marL="0">
              <a:lnSpc>
                <a:spcPts val="2450"/>
              </a:lnSpc>
              <a:buNone/>
            </a:pPr>
            <a:r>
              <a:rPr lang="en-US" sz="1950" b="1" dirty="0">
                <a:solidFill>
                  <a:srgbClr val="D7E5D8"/>
                </a:solidFill>
                <a:latin typeface="Syne Extra Bold" pitchFamily="34" charset="0"/>
                <a:ea typeface="Syne Extra Bold" pitchFamily="34" charset="-122"/>
                <a:cs typeface="Syne Extra Bold" pitchFamily="34" charset="-120"/>
              </a:rPr>
              <a:t>Engine size showed weaker influence compared to year and mileage.</a:t>
            </a:r>
            <a:endParaRPr lang="en-US" sz="1950" dirty="0"/>
          </a:p>
        </p:txBody>
      </p:sp>
      <p:sp>
        <p:nvSpPr>
          <p:cNvPr id="9" name="Shape 7"/>
          <p:cNvSpPr/>
          <p:nvPr/>
        </p:nvSpPr>
        <p:spPr>
          <a:xfrm>
            <a:off x="7441883" y="2866668"/>
            <a:ext cx="456605" cy="456605"/>
          </a:xfrm>
          <a:prstGeom prst="roundRect">
            <a:avLst>
              <a:gd name="adj" fmla="val 18669"/>
            </a:avLst>
          </a:prstGeom>
          <a:solidFill>
            <a:srgbClr val="547808"/>
          </a:solidFill>
          <a:ln w="7620">
            <a:solidFill>
              <a:srgbClr val="6D9121"/>
            </a:solidFill>
            <a:prstDash val="solid"/>
          </a:ln>
        </p:spPr>
      </p:sp>
      <p:sp>
        <p:nvSpPr>
          <p:cNvPr id="10" name="Text 8"/>
          <p:cNvSpPr/>
          <p:nvPr/>
        </p:nvSpPr>
        <p:spPr>
          <a:xfrm>
            <a:off x="8101370" y="2936319"/>
            <a:ext cx="5632371" cy="1268254"/>
          </a:xfrm>
          <a:prstGeom prst="rect">
            <a:avLst/>
          </a:prstGeom>
          <a:noFill/>
          <a:ln/>
        </p:spPr>
        <p:txBody>
          <a:bodyPr wrap="square" lIns="0" tIns="0" rIns="0" bIns="0" rtlCol="0" anchor="t"/>
          <a:lstStyle/>
          <a:p>
            <a:pPr algn="l" indent="0" marL="0">
              <a:lnSpc>
                <a:spcPts val="2450"/>
              </a:lnSpc>
              <a:buNone/>
            </a:pPr>
            <a:r>
              <a:rPr lang="en-US" sz="1950" b="1" dirty="0">
                <a:solidFill>
                  <a:srgbClr val="D7E5D8"/>
                </a:solidFill>
                <a:latin typeface="Syne Extra Bold" pitchFamily="34" charset="0"/>
                <a:ea typeface="Syne Extra Bold" pitchFamily="34" charset="-122"/>
                <a:cs typeface="Syne Extra Bold" pitchFamily="34" charset="-120"/>
              </a:rPr>
              <a:t>The model performs reasonably well, but performance can improve with more data.</a:t>
            </a:r>
            <a:endParaRPr lang="en-US" sz="1950" dirty="0"/>
          </a:p>
        </p:txBody>
      </p:sp>
      <p:sp>
        <p:nvSpPr>
          <p:cNvPr id="11" name="Text 9"/>
          <p:cNvSpPr/>
          <p:nvPr/>
        </p:nvSpPr>
        <p:spPr>
          <a:xfrm>
            <a:off x="896541" y="4508897"/>
            <a:ext cx="10463093" cy="634246"/>
          </a:xfrm>
          <a:prstGeom prst="rect">
            <a:avLst/>
          </a:prstGeom>
          <a:noFill/>
          <a:ln/>
        </p:spPr>
        <p:txBody>
          <a:bodyPr wrap="none" lIns="0" tIns="0" rIns="0" bIns="0" rtlCol="0" anchor="t"/>
          <a:lstStyle/>
          <a:p>
            <a:pPr algn="l" indent="0" marL="0">
              <a:lnSpc>
                <a:spcPts val="4950"/>
              </a:lnSpc>
              <a:buNone/>
            </a:pPr>
            <a:r>
              <a:rPr lang="en-US" sz="3950" b="1" dirty="0">
                <a:solidFill>
                  <a:srgbClr val="F0F4F1"/>
                </a:solidFill>
                <a:latin typeface="Syne Extra Bold" pitchFamily="34" charset="0"/>
                <a:ea typeface="Syne Extra Bold" pitchFamily="34" charset="-122"/>
                <a:cs typeface="Syne Extra Bold" pitchFamily="34" charset="-120"/>
              </a:rPr>
              <a:t>Conclusion &amp; Future Work</a:t>
            </a:r>
            <a:endParaRPr lang="en-US" sz="3950" dirty="0"/>
          </a:p>
        </p:txBody>
      </p:sp>
      <p:sp>
        <p:nvSpPr>
          <p:cNvPr id="12" name="Text 10"/>
          <p:cNvSpPr/>
          <p:nvPr/>
        </p:nvSpPr>
        <p:spPr>
          <a:xfrm>
            <a:off x="896541" y="5447467"/>
            <a:ext cx="12837200" cy="324802"/>
          </a:xfrm>
          <a:prstGeom prst="rect">
            <a:avLst/>
          </a:prstGeom>
          <a:noFill/>
          <a:ln/>
        </p:spPr>
        <p:txBody>
          <a:bodyPr wrap="none" lIns="0" tIns="0" rIns="0" bIns="0" rtlCol="0" anchor="t"/>
          <a:lstStyle/>
          <a:p>
            <a:pPr algn="l" indent="0" marL="0">
              <a:lnSpc>
                <a:spcPts val="2550"/>
              </a:lnSpc>
              <a:buNone/>
            </a:pPr>
            <a:r>
              <a:rPr lang="en-US" sz="1550" dirty="0">
                <a:solidFill>
                  <a:srgbClr val="D7E5D8"/>
                </a:solidFill>
                <a:latin typeface="Syne" pitchFamily="34" charset="0"/>
                <a:ea typeface="Syne" pitchFamily="34" charset="-122"/>
                <a:cs typeface="Syne" pitchFamily="34" charset="-120"/>
              </a:rPr>
              <a:t>The Multiple Linear Regression model successfully predicts car prices and aligns well with EDA insights. Future Improvements:</a:t>
            </a:r>
            <a:endParaRPr lang="en-US" sz="1550" dirty="0"/>
          </a:p>
        </p:txBody>
      </p:sp>
      <p:sp>
        <p:nvSpPr>
          <p:cNvPr id="13" name="Text 11"/>
          <p:cNvSpPr/>
          <p:nvPr/>
        </p:nvSpPr>
        <p:spPr>
          <a:xfrm>
            <a:off x="896541" y="6000512"/>
            <a:ext cx="12837200"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D7E5D8"/>
                </a:solidFill>
                <a:latin typeface="Syne" pitchFamily="34" charset="0"/>
                <a:ea typeface="Syne" pitchFamily="34" charset="-122"/>
                <a:cs typeface="Syne" pitchFamily="34" charset="-120"/>
              </a:rPr>
              <a:t>Apply feature scaling</a:t>
            </a:r>
            <a:endParaRPr lang="en-US" sz="1550" dirty="0"/>
          </a:p>
        </p:txBody>
      </p:sp>
      <p:sp>
        <p:nvSpPr>
          <p:cNvPr id="14" name="Text 12"/>
          <p:cNvSpPr/>
          <p:nvPr/>
        </p:nvSpPr>
        <p:spPr>
          <a:xfrm>
            <a:off x="896541" y="6396276"/>
            <a:ext cx="12837200"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D7E5D8"/>
                </a:solidFill>
                <a:latin typeface="Syne" pitchFamily="34" charset="0"/>
                <a:ea typeface="Syne" pitchFamily="34" charset="-122"/>
                <a:cs typeface="Syne" pitchFamily="34" charset="-120"/>
              </a:rPr>
              <a:t>Use Ridge or Lasso Regression</a:t>
            </a:r>
            <a:endParaRPr lang="en-US" sz="1550" dirty="0"/>
          </a:p>
        </p:txBody>
      </p:sp>
      <p:sp>
        <p:nvSpPr>
          <p:cNvPr id="15" name="Text 13"/>
          <p:cNvSpPr/>
          <p:nvPr/>
        </p:nvSpPr>
        <p:spPr>
          <a:xfrm>
            <a:off x="896541" y="6792039"/>
            <a:ext cx="12837200"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D7E5D8"/>
                </a:solidFill>
                <a:latin typeface="Syne" pitchFamily="34" charset="0"/>
                <a:ea typeface="Syne" pitchFamily="34" charset="-122"/>
                <a:cs typeface="Syne" pitchFamily="34" charset="-120"/>
              </a:rPr>
              <a:t>Perform cross-validation</a:t>
            </a:r>
            <a:endParaRPr lang="en-US" sz="1550" dirty="0"/>
          </a:p>
        </p:txBody>
      </p:sp>
      <p:sp>
        <p:nvSpPr>
          <p:cNvPr id="16" name="Text 14"/>
          <p:cNvSpPr/>
          <p:nvPr/>
        </p:nvSpPr>
        <p:spPr>
          <a:xfrm>
            <a:off x="896541" y="7187803"/>
            <a:ext cx="12837200"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D7E5D8"/>
                </a:solidFill>
                <a:latin typeface="Syne" pitchFamily="34" charset="0"/>
                <a:ea typeface="Syne" pitchFamily="34" charset="-122"/>
                <a:cs typeface="Syne" pitchFamily="34" charset="-120"/>
              </a:rPr>
              <a:t>Try non-linear models (Random Forest, XGBoost)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47599"/>
            <a:ext cx="9450943"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Tools &amp; Technologies</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910007"/>
            <a:ext cx="566976" cy="566976"/>
          </a:xfrm>
          <a:prstGeom prst="rect">
            <a:avLst/>
          </a:prstGeom>
        </p:spPr>
      </p:pic>
      <p:sp>
        <p:nvSpPr>
          <p:cNvPr id="4" name="Text 1"/>
          <p:cNvSpPr/>
          <p:nvPr/>
        </p:nvSpPr>
        <p:spPr>
          <a:xfrm>
            <a:off x="793790" y="376047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Python</a:t>
            </a:r>
            <a:endParaRPr lang="en-US" sz="2200" dirty="0"/>
          </a:p>
        </p:txBody>
      </p:sp>
      <p:pic>
        <p:nvPicPr>
          <p:cNvPr id="5"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5893" y="2910007"/>
            <a:ext cx="566976" cy="566976"/>
          </a:xfrm>
          <a:prstGeom prst="rect">
            <a:avLst/>
          </a:prstGeom>
        </p:spPr>
      </p:pic>
      <p:sp>
        <p:nvSpPr>
          <p:cNvPr id="6" name="Text 2"/>
          <p:cNvSpPr/>
          <p:nvPr/>
        </p:nvSpPr>
        <p:spPr>
          <a:xfrm>
            <a:off x="5235893" y="3760470"/>
            <a:ext cx="3656409"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Pandas, NumPy</a:t>
            </a:r>
            <a:endParaRPr lang="en-US" sz="2200" dirty="0"/>
          </a:p>
        </p:txBody>
      </p:sp>
      <p:pic>
        <p:nvPicPr>
          <p:cNvPr id="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995" y="2910007"/>
            <a:ext cx="566976" cy="566976"/>
          </a:xfrm>
          <a:prstGeom prst="rect">
            <a:avLst/>
          </a:prstGeom>
        </p:spPr>
      </p:pic>
      <p:sp>
        <p:nvSpPr>
          <p:cNvPr id="8" name="Text 3"/>
          <p:cNvSpPr/>
          <p:nvPr/>
        </p:nvSpPr>
        <p:spPr>
          <a:xfrm>
            <a:off x="9677995" y="3760470"/>
            <a:ext cx="4158615"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Matplotlib, Seaborn</a:t>
            </a:r>
            <a:endParaRPr lang="en-US" sz="2200" dirty="0"/>
          </a:p>
        </p:txBody>
      </p:sp>
      <p:pic>
        <p:nvPicPr>
          <p:cNvPr id="9"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922758"/>
            <a:ext cx="566976" cy="566976"/>
          </a:xfrm>
          <a:prstGeom prst="rect">
            <a:avLst/>
          </a:prstGeom>
        </p:spPr>
      </p:pic>
      <p:sp>
        <p:nvSpPr>
          <p:cNvPr id="10" name="Text 4"/>
          <p:cNvSpPr/>
          <p:nvPr/>
        </p:nvSpPr>
        <p:spPr>
          <a:xfrm>
            <a:off x="793790" y="57732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Scikit-learn</a:t>
            </a:r>
            <a:endParaRPr lang="en-US" sz="2200" dirty="0"/>
          </a:p>
        </p:txBody>
      </p:sp>
      <p:pic>
        <p:nvPicPr>
          <p:cNvPr id="11"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5893" y="4922758"/>
            <a:ext cx="566976" cy="566976"/>
          </a:xfrm>
          <a:prstGeom prst="rect">
            <a:avLst/>
          </a:prstGeom>
        </p:spPr>
      </p:pic>
      <p:sp>
        <p:nvSpPr>
          <p:cNvPr id="12" name="Text 5"/>
          <p:cNvSpPr/>
          <p:nvPr/>
        </p:nvSpPr>
        <p:spPr>
          <a:xfrm>
            <a:off x="5235893" y="5773222"/>
            <a:ext cx="4158615"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Kaggle Notebook Environment</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2026-01-15T11:05:53Z</dcterms:created>
  <dcterms:modified xsi:type="dcterms:W3CDTF">2026-01-15T11:05:53Z</dcterms:modified>
</cp:coreProperties>
</file>